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5" r:id="rId10"/>
    <p:sldId id="260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7/28/2022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ndeley.com/guides/apa-citation-guide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PREPARE A RESEARCH PROPOSAL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Edited By: Dr. </a:t>
            </a:r>
            <a:r>
              <a:rPr lang="en-US" dirty="0" err="1"/>
              <a:t>Riddhi</a:t>
            </a:r>
            <a:r>
              <a:rPr lang="en-US" dirty="0"/>
              <a:t> </a:t>
            </a:r>
            <a:r>
              <a:rPr lang="en-US" dirty="0" err="1"/>
              <a:t>Sanghvi</a:t>
            </a:r>
            <a:r>
              <a:rPr lang="en-US" dirty="0"/>
              <a:t>,</a:t>
            </a:r>
          </a:p>
          <a:p>
            <a:r>
              <a:rPr lang="en-US" dirty="0"/>
              <a:t>Head, Department of Management</a:t>
            </a:r>
          </a:p>
        </p:txBody>
      </p:sp>
    </p:spTree>
    <p:extLst>
      <p:ext uri="{BB962C8B-B14F-4D97-AF65-F5344CB8AC3E}">
        <p14:creationId xmlns:p14="http://schemas.microsoft.com/office/powerpoint/2010/main" val="836910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 Research Proposal should include?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5. Review of Literature:</a:t>
            </a:r>
          </a:p>
          <a:p>
            <a:pPr algn="just"/>
            <a:r>
              <a:rPr lang="en-US" dirty="0"/>
              <a:t>The literature review demonstrates the applicant’s knowledge of the main research achievements in the area of study. </a:t>
            </a:r>
          </a:p>
          <a:p>
            <a:pPr algn="just"/>
            <a:r>
              <a:rPr lang="en-US" dirty="0"/>
              <a:t>You should pay attention to providing some of the key references in your area of research which </a:t>
            </a:r>
            <a:r>
              <a:rPr lang="en-US" b="1" dirty="0"/>
              <a:t>requires doing extensive research on your part</a:t>
            </a:r>
          </a:p>
          <a:p>
            <a:pPr marL="0" indent="0" algn="just">
              <a:buNone/>
            </a:pPr>
            <a:r>
              <a:rPr lang="en-US" b="1" dirty="0"/>
              <a:t>Things to remember:</a:t>
            </a:r>
          </a:p>
          <a:p>
            <a:r>
              <a:rPr lang="en-US" dirty="0"/>
              <a:t>Indicate present status of research work in the area of your research topic and in the light of your objectives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755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 Research Proposal should include?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6. Research Methodology:</a:t>
            </a:r>
          </a:p>
          <a:p>
            <a:pPr marL="0" indent="0">
              <a:buNone/>
            </a:pPr>
            <a:r>
              <a:rPr lang="en-US" dirty="0"/>
              <a:t>This should include:</a:t>
            </a:r>
          </a:p>
          <a:p>
            <a:pPr marL="571500" indent="-571500">
              <a:buFont typeface="+mj-lt"/>
              <a:buAutoNum type="arabicPeriod"/>
            </a:pPr>
            <a:r>
              <a:rPr lang="en-US" dirty="0"/>
              <a:t>Research Problem / Problem statement</a:t>
            </a:r>
          </a:p>
          <a:p>
            <a:pPr marL="571500" indent="-571500">
              <a:buFont typeface="+mj-lt"/>
              <a:buAutoNum type="arabicPeriod"/>
            </a:pPr>
            <a:r>
              <a:rPr lang="en-US" dirty="0"/>
              <a:t>Objectives</a:t>
            </a:r>
          </a:p>
          <a:p>
            <a:pPr marL="571500" indent="-571500">
              <a:buFont typeface="+mj-lt"/>
              <a:buAutoNum type="arabicPeriod"/>
            </a:pPr>
            <a:r>
              <a:rPr lang="en-US" dirty="0"/>
              <a:t>Materials &amp; methods: (this should include)</a:t>
            </a:r>
          </a:p>
          <a:p>
            <a:pPr marL="0" indent="0">
              <a:buNone/>
            </a:pPr>
            <a:r>
              <a:rPr lang="en-US" dirty="0"/>
              <a:t>3.1: Research design: (Descriptive/Exploratory/Causal)</a:t>
            </a:r>
          </a:p>
          <a:p>
            <a:pPr marL="0" indent="0">
              <a:buNone/>
            </a:pPr>
            <a:r>
              <a:rPr lang="en-US" dirty="0"/>
              <a:t>3.2: Sampling plan: (sampling frame, sampling technique/sample size)</a:t>
            </a:r>
          </a:p>
          <a:p>
            <a:pPr marL="0" indent="0">
              <a:buNone/>
            </a:pPr>
            <a:r>
              <a:rPr lang="en-US" dirty="0"/>
              <a:t>3.3: Data Collection methods and tools: (Primary/Secondary)</a:t>
            </a:r>
          </a:p>
          <a:p>
            <a:pPr marL="0" indent="0">
              <a:buNone/>
            </a:pPr>
            <a:r>
              <a:rPr lang="en-US" dirty="0"/>
              <a:t>3.4: Data Analysis tools</a:t>
            </a:r>
          </a:p>
          <a:p>
            <a:pPr marL="0" indent="0">
              <a:buNone/>
            </a:pPr>
            <a:r>
              <a:rPr lang="en-US" dirty="0"/>
              <a:t>3.5: Proposed Hypothesis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514350" indent="-51435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399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 Research Proposal should include?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7. Plan of work:</a:t>
            </a:r>
          </a:p>
          <a:p>
            <a:pPr algn="just"/>
            <a:r>
              <a:rPr lang="en-US" dirty="0"/>
              <a:t>You can either divide the proposed research work in stages like stage 1, stage 2, and so on..</a:t>
            </a:r>
          </a:p>
          <a:p>
            <a:pPr marL="0" indent="0" algn="ctr">
              <a:buNone/>
            </a:pPr>
            <a:r>
              <a:rPr lang="en-US" dirty="0"/>
              <a:t>OR</a:t>
            </a:r>
          </a:p>
          <a:p>
            <a:pPr algn="just"/>
            <a:r>
              <a:rPr lang="en-US" dirty="0"/>
              <a:t>The entire research can be divided into units/parts comprising of the tasks to be achieved in the duration of every 6 months (which can be presented in respective Doctoral Progress Committee)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643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 Research Proposal should include?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8. Possible Outcomes of your research</a:t>
            </a:r>
          </a:p>
          <a:p>
            <a:pPr algn="just"/>
            <a:r>
              <a:rPr lang="en-US" dirty="0"/>
              <a:t>The possible outcomes can be listed with bullets stating their impact or contribution to the concerned domain/faculty/research discipline </a:t>
            </a:r>
          </a:p>
        </p:txBody>
      </p:sp>
    </p:spTree>
    <p:extLst>
      <p:ext uri="{BB962C8B-B14F-4D97-AF65-F5344CB8AC3E}">
        <p14:creationId xmlns:p14="http://schemas.microsoft.com/office/powerpoint/2010/main" val="1474479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 Research Proposal should include?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9. References:</a:t>
            </a:r>
          </a:p>
          <a:p>
            <a:r>
              <a:rPr lang="en-US" dirty="0"/>
              <a:t>The references should be arranged alphabetically.</a:t>
            </a:r>
          </a:p>
          <a:p>
            <a:r>
              <a:rPr lang="en-US" dirty="0"/>
              <a:t> The required reference style is APA (American Psychological Association) </a:t>
            </a:r>
          </a:p>
          <a:p>
            <a:r>
              <a:rPr lang="en-US" dirty="0"/>
              <a:t>Detailed guidelines for the same can be retrieved from the following URL:</a:t>
            </a:r>
          </a:p>
          <a:p>
            <a:pPr marL="114300" indent="0">
              <a:buNone/>
            </a:pPr>
            <a:r>
              <a:rPr lang="en-US" dirty="0">
                <a:hlinkClick r:id="rId2"/>
              </a:rPr>
              <a:t>https://www.mendeley.com/guides/apa-citation-guide/</a:t>
            </a: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284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014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Research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research proposal should answer the following questions:</a:t>
            </a:r>
          </a:p>
          <a:p>
            <a:pPr marL="514350" indent="-514350" algn="just">
              <a:buAutoNum type="arabicPeriod"/>
            </a:pPr>
            <a:r>
              <a:rPr lang="en-US" dirty="0"/>
              <a:t>What: A research proposal should present your idea or question and expected outcomes with clarity and definition</a:t>
            </a:r>
          </a:p>
          <a:p>
            <a:pPr marL="514350" indent="-514350" algn="just">
              <a:buAutoNum type="arabicPeriod"/>
            </a:pPr>
            <a:r>
              <a:rPr lang="en-US"/>
              <a:t>Why: It should also make a case for why your question is significant and what value it will bring to your discipline</a:t>
            </a:r>
          </a:p>
          <a:p>
            <a:pPr marL="514350" indent="-514350" algn="just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42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is it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Research proposals are significant because it formally outlines your intended research. </a:t>
            </a:r>
          </a:p>
          <a:p>
            <a:pPr algn="just"/>
            <a:r>
              <a:rPr lang="en-US" dirty="0"/>
              <a:t>Which means you need to provide details on how you will go about your research, including:</a:t>
            </a:r>
          </a:p>
          <a:p>
            <a:pPr marL="0" indent="0" algn="just">
              <a:buNone/>
            </a:pPr>
            <a:endParaRPr lang="en-US" dirty="0"/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your approach and methodology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timeline and feasibility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all other considerations needed to progress your research, such as resources.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Think of it as a tool that will help you clarify your idea and make conducting your research easier.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616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 Research Proposal should include?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Font typeface="+mj-lt"/>
              <a:buAutoNum type="arabicPeriod"/>
            </a:pPr>
            <a:r>
              <a:rPr lang="en-US" dirty="0"/>
              <a:t>Cover page and Title page: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Things to remember:</a:t>
            </a:r>
          </a:p>
          <a:p>
            <a:pPr marL="0" indent="0">
              <a:buNone/>
            </a:pPr>
            <a:r>
              <a:rPr lang="en-US" dirty="0"/>
              <a:t>Research title - Your title should clearly indicate what your proposed research is about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668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42900"/>
            <a:ext cx="6677025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8734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 Research Proposal should include?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2. Abstract</a:t>
            </a:r>
          </a:p>
          <a:p>
            <a:pPr marL="0" indent="0" algn="just">
              <a:buNone/>
            </a:pPr>
            <a:r>
              <a:rPr lang="en-US" dirty="0"/>
              <a:t>To present the essential meaning of the proposal, the abstract should summarize:</a:t>
            </a:r>
          </a:p>
          <a:p>
            <a:pPr algn="just"/>
            <a:r>
              <a:rPr lang="en-US" b="1" dirty="0"/>
              <a:t>KEYWORDS: </a:t>
            </a:r>
            <a:r>
              <a:rPr lang="en-US" dirty="0"/>
              <a:t>3 to 4 words</a:t>
            </a:r>
          </a:p>
          <a:p>
            <a:pPr algn="just"/>
            <a:r>
              <a:rPr lang="en-US" b="1" dirty="0"/>
              <a:t>BACKGROUND: </a:t>
            </a:r>
            <a:r>
              <a:rPr lang="en-US" dirty="0"/>
              <a:t>the significance (need) of the work, </a:t>
            </a:r>
          </a:p>
          <a:p>
            <a:pPr algn="just"/>
            <a:r>
              <a:rPr lang="en-US" b="1" dirty="0"/>
              <a:t>MAJOR OBJECTIVES:</a:t>
            </a:r>
            <a:r>
              <a:rPr lang="en-US" dirty="0"/>
              <a:t> including the proposed hypothesis </a:t>
            </a:r>
          </a:p>
          <a:p>
            <a:pPr algn="just"/>
            <a:r>
              <a:rPr lang="en-US" b="1" dirty="0"/>
              <a:t>THE PROCEDURES/ MATERIALS &amp; METHODS:</a:t>
            </a:r>
            <a:r>
              <a:rPr lang="en-US" dirty="0"/>
              <a:t> to be followed to accomplish the objectives, and </a:t>
            </a:r>
          </a:p>
          <a:p>
            <a:pPr algn="just"/>
            <a:r>
              <a:rPr lang="en-US" b="1" dirty="0"/>
              <a:t>THE POTENTIAL IMPACT/OUTCOME:</a:t>
            </a:r>
            <a:r>
              <a:rPr lang="en-US" dirty="0"/>
              <a:t> of the research</a:t>
            </a:r>
          </a:p>
        </p:txBody>
      </p:sp>
    </p:spTree>
    <p:extLst>
      <p:ext uri="{BB962C8B-B14F-4D97-AF65-F5344CB8AC3E}">
        <p14:creationId xmlns:p14="http://schemas.microsoft.com/office/powerpoint/2010/main" val="2820578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42900"/>
            <a:ext cx="6677025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3019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 Research Proposal should include?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3. Table of Contents:</a:t>
            </a:r>
          </a:p>
          <a:p>
            <a:pPr marL="0" indent="0">
              <a:buNone/>
            </a:pPr>
            <a:r>
              <a:rPr lang="en-US" dirty="0"/>
              <a:t>List of all the key headings along with their page numbers in appropriate format as follows:</a:t>
            </a:r>
          </a:p>
          <a:p>
            <a:pPr marL="0" indent="0">
              <a:buNone/>
            </a:pPr>
            <a:r>
              <a:rPr lang="en-US" dirty="0"/>
              <a:t>Fonts: Times New Roman</a:t>
            </a:r>
          </a:p>
          <a:p>
            <a:pPr marL="0" indent="0">
              <a:buNone/>
            </a:pPr>
            <a:r>
              <a:rPr lang="en-US" dirty="0"/>
              <a:t>Size: 12, centrally aligned</a:t>
            </a:r>
          </a:p>
        </p:txBody>
      </p:sp>
    </p:spTree>
    <p:extLst>
      <p:ext uri="{BB962C8B-B14F-4D97-AF65-F5344CB8AC3E}">
        <p14:creationId xmlns:p14="http://schemas.microsoft.com/office/powerpoint/2010/main" val="3318011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 Research Proposal should include?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4. Introduction: (1 or 2 pages)</a:t>
            </a:r>
          </a:p>
          <a:p>
            <a:r>
              <a:rPr lang="en-US" dirty="0"/>
              <a:t>Introducing the key aspects/points relating to the title of the research.</a:t>
            </a:r>
          </a:p>
          <a:p>
            <a:r>
              <a:rPr lang="en-US" dirty="0"/>
              <a:t>Stating relevant facts and figures </a:t>
            </a:r>
          </a:p>
          <a:p>
            <a:r>
              <a:rPr lang="en-US" dirty="0"/>
              <a:t>Explaining the need/feasibility of the research topic</a:t>
            </a:r>
          </a:p>
        </p:txBody>
      </p:sp>
    </p:spTree>
    <p:extLst>
      <p:ext uri="{BB962C8B-B14F-4D97-AF65-F5344CB8AC3E}">
        <p14:creationId xmlns:p14="http://schemas.microsoft.com/office/powerpoint/2010/main" val="17649287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343</TotalTime>
  <Words>660</Words>
  <Application>Microsoft Office PowerPoint</Application>
  <PresentationFormat>On-screen Show (4:3)</PresentationFormat>
  <Paragraphs>72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Cambria</vt:lpstr>
      <vt:lpstr>Adjacency</vt:lpstr>
      <vt:lpstr>HOW TO PREPARE A RESEARCH PROPOSAL</vt:lpstr>
      <vt:lpstr>Introduction to Research Proposal</vt:lpstr>
      <vt:lpstr>Why is it important?</vt:lpstr>
      <vt:lpstr>What a Research Proposal should include?</vt:lpstr>
      <vt:lpstr>PowerPoint Presentation</vt:lpstr>
      <vt:lpstr>What a Research Proposal should include?</vt:lpstr>
      <vt:lpstr>PowerPoint Presentation</vt:lpstr>
      <vt:lpstr>What a Research Proposal should include?</vt:lpstr>
      <vt:lpstr>What a Research Proposal should include?</vt:lpstr>
      <vt:lpstr>What a Research Proposal should include?</vt:lpstr>
      <vt:lpstr>What a Research Proposal should include?</vt:lpstr>
      <vt:lpstr>What a Research Proposal should include?</vt:lpstr>
      <vt:lpstr>What a Research Proposal should include?</vt:lpstr>
      <vt:lpstr>What a Research Proposal should include?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PREPARE A RESEARCH PROPOSAL</dc:title>
  <dc:creator>Administrator</dc:creator>
  <cp:lastModifiedBy>Dr. Riddhi Sanghvi</cp:lastModifiedBy>
  <cp:revision>41</cp:revision>
  <dcterms:created xsi:type="dcterms:W3CDTF">2006-08-16T00:00:00Z</dcterms:created>
  <dcterms:modified xsi:type="dcterms:W3CDTF">2022-07-28T08:20:37Z</dcterms:modified>
</cp:coreProperties>
</file>